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31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63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95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27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158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190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222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254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698500" y="29083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300"/>
              </a:spcBef>
              <a:buSzTx/>
              <a:buNone/>
              <a:defRPr sz="3600"/>
            </a:lvl1pPr>
            <a:lvl2pPr marL="0" indent="317500">
              <a:spcBef>
                <a:spcPts val="4300"/>
              </a:spcBef>
              <a:buSzTx/>
              <a:buNone/>
              <a:defRPr sz="3600"/>
            </a:lvl2pPr>
            <a:lvl3pPr marL="0" indent="635000">
              <a:spcBef>
                <a:spcPts val="4300"/>
              </a:spcBef>
              <a:buSzTx/>
              <a:buNone/>
              <a:defRPr sz="3600"/>
            </a:lvl3pPr>
            <a:lvl4pPr marL="0" indent="952500">
              <a:spcBef>
                <a:spcPts val="4300"/>
              </a:spcBef>
              <a:buSzTx/>
              <a:buNone/>
              <a:defRPr sz="3600"/>
            </a:lvl4pPr>
            <a:lvl5pPr marL="0" indent="1270000">
              <a:spcBef>
                <a:spcPts val="4300"/>
              </a:spcBef>
              <a:buSzTx/>
              <a:buNone/>
              <a:defRPr sz="36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698500" y="3149600"/>
            <a:ext cx="11607800" cy="3238500"/>
          </a:xfrm>
          <a:prstGeom prst="rect">
            <a:avLst/>
          </a:prstGeom>
        </p:spPr>
        <p:txBody>
          <a:bodyPr anchor="ctr"/>
          <a:lstStyle>
            <a:lvl1pPr marL="0" indent="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698500" y="698500"/>
            <a:ext cx="11607800" cy="5765800"/>
          </a:xfrm>
          <a:prstGeom prst="rect">
            <a:avLst/>
          </a:prstGeom>
        </p:spPr>
        <p:txBody>
          <a:bodyPr anchor="b"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698500" y="62103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35" sz="3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016000" y="6426200"/>
            <a:ext cx="10972800" cy="5842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24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749300" y="2298700"/>
            <a:ext cx="11506200" cy="3175000"/>
          </a:xfrm>
          <a:prstGeom prst="rect">
            <a:avLst/>
          </a:prstGeom>
        </p:spPr>
        <p:txBody>
          <a:bodyPr anchor="b"/>
          <a:lstStyle>
            <a:lvl1pPr marL="180622" indent="-180622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1pPr>
            <a:lvl2pPr marL="180622" indent="136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2pPr>
            <a:lvl3pPr marL="180622" indent="454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3pPr>
            <a:lvl4pPr marL="180622" indent="771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4pPr>
            <a:lvl5pPr marL="180622" indent="1089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622300" y="2907462"/>
            <a:ext cx="3937000" cy="3938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3893586" y="3136900"/>
            <a:ext cx="5217627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7802863" y="3136900"/>
            <a:ext cx="5215134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-1397000" y="0"/>
            <a:ext cx="15786100" cy="10524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-88900" y="-3962400"/>
            <a:ext cx="18948400" cy="14211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4876800" y="0"/>
            <a:ext cx="97536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698500" y="698500"/>
            <a:ext cx="5105400" cy="4178300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698500" y="4775200"/>
            <a:ext cx="5105400" cy="40386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6096644" y="0"/>
            <a:ext cx="7313912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698500" y="1447800"/>
            <a:ext cx="51054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3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698500" y="3035006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5105400" cy="674779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58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698500" y="3034319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124200"/>
            <a:ext cx="11607800" cy="3302000"/>
          </a:xfrm>
          <a:prstGeom prst="rect">
            <a:avLst/>
          </a:prstGeom>
        </p:spPr>
        <p:txBody>
          <a:bodyPr anchor="ctr"/>
          <a:lstStyle>
            <a:lvl1pPr defTabSz="355600">
              <a:defRPr spc="-84" sz="84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13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31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63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95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27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158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190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222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254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317500" marR="0" indent="-317500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63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95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27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159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190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222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254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286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31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63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95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27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158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190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222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254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-90224" y="-24607"/>
            <a:ext cx="13185247" cy="11058129"/>
          </a:xfrm>
          <a:prstGeom prst="rect">
            <a:avLst/>
          </a:prstGeom>
          <a:solidFill>
            <a:srgbClr val="13314C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72" name="pasted-movie.heic" descr="pasted-movie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42" y="-962058"/>
            <a:ext cx="11677716" cy="1167771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idelity"/>
          <p:cNvSpPr txBox="1"/>
          <p:nvPr/>
        </p:nvSpPr>
        <p:spPr>
          <a:xfrm>
            <a:off x="3355119" y="2103628"/>
            <a:ext cx="1254355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Fidelity</a:t>
            </a:r>
          </a:p>
        </p:txBody>
      </p:sp>
      <p:sp>
        <p:nvSpPr>
          <p:cNvPr id="233" name="Trace distance"/>
          <p:cNvSpPr txBox="1"/>
          <p:nvPr/>
        </p:nvSpPr>
        <p:spPr>
          <a:xfrm>
            <a:off x="5251500" y="2103628"/>
            <a:ext cx="2501800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Trace distance</a:t>
            </a:r>
          </a:p>
        </p:txBody>
      </p:sp>
      <p:sp>
        <p:nvSpPr>
          <p:cNvPr id="234" name="Purity"/>
          <p:cNvSpPr txBox="1"/>
          <p:nvPr/>
        </p:nvSpPr>
        <p:spPr>
          <a:xfrm>
            <a:off x="8527254" y="2103628"/>
            <a:ext cx="1024637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Purity</a:t>
            </a:r>
          </a:p>
        </p:txBody>
      </p:sp>
      <p:sp>
        <p:nvSpPr>
          <p:cNvPr id="235" name="Text"/>
          <p:cNvSpPr txBox="1"/>
          <p:nvPr/>
        </p:nvSpPr>
        <p:spPr>
          <a:xfrm>
            <a:off x="1441372" y="4080646"/>
            <a:ext cx="651463" cy="5932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6" name="Text"/>
          <p:cNvSpPr txBox="1"/>
          <p:nvPr/>
        </p:nvSpPr>
        <p:spPr>
          <a:xfrm>
            <a:off x="1441372" y="3107915"/>
            <a:ext cx="651463" cy="5932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7" name="Text"/>
          <p:cNvSpPr txBox="1"/>
          <p:nvPr/>
        </p:nvSpPr>
        <p:spPr>
          <a:xfrm>
            <a:off x="1134004" y="5053376"/>
            <a:ext cx="1266198" cy="614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8" name="Text"/>
          <p:cNvSpPr txBox="1"/>
          <p:nvPr/>
        </p:nvSpPr>
        <p:spPr>
          <a:xfrm>
            <a:off x="944363" y="6046871"/>
            <a:ext cx="1645481" cy="614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9" name="Text"/>
          <p:cNvSpPr txBox="1"/>
          <p:nvPr/>
        </p:nvSpPr>
        <p:spPr>
          <a:xfrm>
            <a:off x="1134004" y="7040366"/>
            <a:ext cx="1266198" cy="614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5.6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40" name="Text"/>
          <p:cNvSpPr txBox="1"/>
          <p:nvPr/>
        </p:nvSpPr>
        <p:spPr>
          <a:xfrm>
            <a:off x="1040890" y="8033861"/>
            <a:ext cx="1452426" cy="6162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11.3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41" name="0.868"/>
          <p:cNvSpPr txBox="1"/>
          <p:nvPr/>
        </p:nvSpPr>
        <p:spPr>
          <a:xfrm>
            <a:off x="3486691" y="3120564"/>
            <a:ext cx="102534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0.868</a:t>
            </a:r>
          </a:p>
        </p:txBody>
      </p:sp>
      <p:sp>
        <p:nvSpPr>
          <p:cNvPr id="242" name="0.519"/>
          <p:cNvSpPr txBox="1"/>
          <p:nvPr/>
        </p:nvSpPr>
        <p:spPr>
          <a:xfrm>
            <a:off x="3486691" y="4137500"/>
            <a:ext cx="94605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0.519</a:t>
            </a:r>
          </a:p>
        </p:txBody>
      </p:sp>
      <p:sp>
        <p:nvSpPr>
          <p:cNvPr id="243" name="0.679"/>
          <p:cNvSpPr txBox="1"/>
          <p:nvPr/>
        </p:nvSpPr>
        <p:spPr>
          <a:xfrm>
            <a:off x="3486691" y="5154436"/>
            <a:ext cx="99156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0.679</a:t>
            </a:r>
          </a:p>
        </p:txBody>
      </p:sp>
      <p:sp>
        <p:nvSpPr>
          <p:cNvPr id="244" name="0.609"/>
          <p:cNvSpPr txBox="1"/>
          <p:nvPr/>
        </p:nvSpPr>
        <p:spPr>
          <a:xfrm>
            <a:off x="3486691" y="6171372"/>
            <a:ext cx="105379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0.609</a:t>
            </a:r>
          </a:p>
        </p:txBody>
      </p:sp>
      <p:sp>
        <p:nvSpPr>
          <p:cNvPr id="245" name="0.525"/>
          <p:cNvSpPr txBox="1"/>
          <p:nvPr/>
        </p:nvSpPr>
        <p:spPr>
          <a:xfrm>
            <a:off x="3486691" y="7188308"/>
            <a:ext cx="99796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0.525</a:t>
            </a:r>
          </a:p>
        </p:txBody>
      </p:sp>
      <p:sp>
        <p:nvSpPr>
          <p:cNvPr id="246" name="0.487"/>
          <p:cNvSpPr txBox="1"/>
          <p:nvPr/>
        </p:nvSpPr>
        <p:spPr>
          <a:xfrm>
            <a:off x="3486336" y="8058008"/>
            <a:ext cx="98160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0.487</a:t>
            </a:r>
          </a:p>
        </p:txBody>
      </p:sp>
      <p:sp>
        <p:nvSpPr>
          <p:cNvPr id="247" name="0.868"/>
          <p:cNvSpPr txBox="1"/>
          <p:nvPr/>
        </p:nvSpPr>
        <p:spPr>
          <a:xfrm>
            <a:off x="5989726" y="3120564"/>
            <a:ext cx="102534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0.868</a:t>
            </a:r>
          </a:p>
        </p:txBody>
      </p:sp>
      <p:sp>
        <p:nvSpPr>
          <p:cNvPr id="248" name="0.482"/>
          <p:cNvSpPr txBox="1"/>
          <p:nvPr/>
        </p:nvSpPr>
        <p:spPr>
          <a:xfrm>
            <a:off x="5989726" y="4137500"/>
            <a:ext cx="100330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0.482</a:t>
            </a:r>
          </a:p>
        </p:txBody>
      </p:sp>
      <p:sp>
        <p:nvSpPr>
          <p:cNvPr id="249" name="0.352"/>
          <p:cNvSpPr txBox="1"/>
          <p:nvPr/>
        </p:nvSpPr>
        <p:spPr>
          <a:xfrm>
            <a:off x="5989726" y="5154436"/>
            <a:ext cx="99832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0.352</a:t>
            </a:r>
          </a:p>
        </p:txBody>
      </p:sp>
      <p:sp>
        <p:nvSpPr>
          <p:cNvPr id="250" name="0.422"/>
          <p:cNvSpPr txBox="1"/>
          <p:nvPr/>
        </p:nvSpPr>
        <p:spPr>
          <a:xfrm>
            <a:off x="5989726" y="6171372"/>
            <a:ext cx="99121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0.422</a:t>
            </a:r>
          </a:p>
        </p:txBody>
      </p:sp>
      <p:sp>
        <p:nvSpPr>
          <p:cNvPr id="251" name="0.556"/>
          <p:cNvSpPr txBox="1"/>
          <p:nvPr/>
        </p:nvSpPr>
        <p:spPr>
          <a:xfrm>
            <a:off x="5989726" y="7188308"/>
            <a:ext cx="101645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0.556</a:t>
            </a:r>
          </a:p>
        </p:txBody>
      </p:sp>
      <p:sp>
        <p:nvSpPr>
          <p:cNvPr id="252" name="0.540"/>
          <p:cNvSpPr txBox="1"/>
          <p:nvPr/>
        </p:nvSpPr>
        <p:spPr>
          <a:xfrm>
            <a:off x="5989726" y="8058008"/>
            <a:ext cx="104810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0.540</a:t>
            </a:r>
          </a:p>
        </p:txBody>
      </p:sp>
      <p:sp>
        <p:nvSpPr>
          <p:cNvPr id="253" name="0.770"/>
          <p:cNvSpPr txBox="1"/>
          <p:nvPr/>
        </p:nvSpPr>
        <p:spPr>
          <a:xfrm>
            <a:off x="8527254" y="3129030"/>
            <a:ext cx="98338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0.770</a:t>
            </a:r>
          </a:p>
        </p:txBody>
      </p:sp>
      <p:sp>
        <p:nvSpPr>
          <p:cNvPr id="254" name="0.438"/>
          <p:cNvSpPr txBox="1"/>
          <p:nvPr/>
        </p:nvSpPr>
        <p:spPr>
          <a:xfrm>
            <a:off x="8527254" y="4145967"/>
            <a:ext cx="101823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0.438</a:t>
            </a:r>
          </a:p>
        </p:txBody>
      </p:sp>
      <p:sp>
        <p:nvSpPr>
          <p:cNvPr id="255" name="0.568"/>
          <p:cNvSpPr txBox="1"/>
          <p:nvPr/>
        </p:nvSpPr>
        <p:spPr>
          <a:xfrm>
            <a:off x="8527254" y="5162903"/>
            <a:ext cx="102357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0.568</a:t>
            </a:r>
          </a:p>
        </p:txBody>
      </p:sp>
      <p:sp>
        <p:nvSpPr>
          <p:cNvPr id="256" name="0.532"/>
          <p:cNvSpPr txBox="1"/>
          <p:nvPr/>
        </p:nvSpPr>
        <p:spPr>
          <a:xfrm>
            <a:off x="8527254" y="6179839"/>
            <a:ext cx="100187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0.532</a:t>
            </a:r>
          </a:p>
        </p:txBody>
      </p:sp>
      <p:sp>
        <p:nvSpPr>
          <p:cNvPr id="257" name="0.533"/>
          <p:cNvSpPr txBox="1"/>
          <p:nvPr/>
        </p:nvSpPr>
        <p:spPr>
          <a:xfrm>
            <a:off x="8527254" y="7196775"/>
            <a:ext cx="1011479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0.533</a:t>
            </a:r>
          </a:p>
        </p:txBody>
      </p:sp>
      <p:sp>
        <p:nvSpPr>
          <p:cNvPr id="258" name="0.500"/>
          <p:cNvSpPr txBox="1"/>
          <p:nvPr/>
        </p:nvSpPr>
        <p:spPr>
          <a:xfrm>
            <a:off x="8527254" y="8066475"/>
            <a:ext cx="107691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0.500</a:t>
            </a:r>
          </a:p>
        </p:txBody>
      </p:sp>
      <p:sp>
        <p:nvSpPr>
          <p:cNvPr id="259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nus"/>
          <p:cNvSpPr txBox="1"/>
          <p:nvPr/>
        </p:nvSpPr>
        <p:spPr>
          <a:xfrm>
            <a:off x="370160" y="306039"/>
            <a:ext cx="154686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Bonus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64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88074"/>
            <a:ext cx="13004801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155836"/>
            <a:ext cx="13004801" cy="26649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69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46874"/>
            <a:ext cx="13004800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629969"/>
            <a:ext cx="13004801" cy="262226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74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6891"/>
            <a:ext cx="13004801" cy="2622267"/>
          </a:xfrm>
          <a:prstGeom prst="rect">
            <a:avLst/>
          </a:prstGeom>
          <a:ln w="3175">
            <a:miter lim="400000"/>
          </a:ln>
        </p:spPr>
      </p:pic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70818"/>
            <a:ext cx="13004801" cy="26649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79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206853"/>
            <a:ext cx="13004801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" y="5393393"/>
            <a:ext cx="13004800" cy="26074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237" y="3216778"/>
            <a:ext cx="11898326" cy="5919194"/>
          </a:xfrm>
          <a:prstGeom prst="rect">
            <a:avLst/>
          </a:prstGeom>
          <a:ln w="3175">
            <a:miter lim="400000"/>
          </a:ln>
        </p:spPr>
      </p:pic>
      <p:sp>
        <p:nvSpPr>
          <p:cNvPr id="284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sp>
        <p:nvSpPr>
          <p:cNvPr id="285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86" name="A filter with   tends to work better for all the measurements"/>
          <p:cNvSpPr txBox="1"/>
          <p:nvPr/>
        </p:nvSpPr>
        <p:spPr>
          <a:xfrm>
            <a:off x="1130844" y="2113414"/>
            <a:ext cx="10743112" cy="6751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filter with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20</m:t>
                </m:r>
              </m:oMath>
            </a14:m>
            <a:r>
              <a:t> tends to work better for all the measurements </a:t>
            </a:r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1.A. Generating Wigner Functions"/>
          <p:cNvSpPr txBox="1"/>
          <p:nvPr/>
        </p:nvSpPr>
        <p:spPr>
          <a:xfrm>
            <a:off x="370160" y="306039"/>
            <a:ext cx="7742429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1.A. Generating Wigner Functions</a:t>
            </a:r>
          </a:p>
        </p:txBody>
      </p:sp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4326" y="2497958"/>
            <a:ext cx="7436148" cy="6933909"/>
          </a:xfrm>
          <a:prstGeom prst="rect">
            <a:avLst/>
          </a:prstGeom>
          <a:ln w="3175">
            <a:miter lim="400000"/>
          </a:ln>
        </p:spPr>
      </p:pic>
      <p:sp>
        <p:nvSpPr>
          <p:cNvPr id="176" name="1.A.1. Static Wigner function plots"/>
          <p:cNvSpPr txBox="1"/>
          <p:nvPr/>
        </p:nvSpPr>
        <p:spPr>
          <a:xfrm>
            <a:off x="408719" y="1117286"/>
            <a:ext cx="540349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1.A.1. Static Wigner function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utput.gif" descr="outpu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1133" y="2683933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1.A.2 Dissipative cat state’s Wigner function"/>
          <p:cNvSpPr txBox="1"/>
          <p:nvPr/>
        </p:nvSpPr>
        <p:spPr>
          <a:xfrm>
            <a:off x="408719" y="1117286"/>
            <a:ext cx="705490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1.A.2 Dissipative cat state’s Wigner function</a:t>
            </a:r>
          </a:p>
        </p:txBody>
      </p:sp>
      <p:sp>
        <p:nvSpPr>
          <p:cNvPr id="180" name="1.A. Generating Wigner Functions"/>
          <p:cNvSpPr txBox="1"/>
          <p:nvPr/>
        </p:nvSpPr>
        <p:spPr>
          <a:xfrm>
            <a:off x="370160" y="306039"/>
            <a:ext cx="7742429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1.A. Generating Wigner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4326" y="2497958"/>
            <a:ext cx="7436148" cy="6933909"/>
          </a:xfrm>
          <a:prstGeom prst="rect">
            <a:avLst/>
          </a:prstGeom>
          <a:ln w="3175">
            <a:miter lim="400000"/>
          </a:ln>
        </p:spPr>
      </p:pic>
      <p:sp>
        <p:nvSpPr>
          <p:cNvPr id="184" name="1.A.1. Static Wigner function plots"/>
          <p:cNvSpPr txBox="1"/>
          <p:nvPr/>
        </p:nvSpPr>
        <p:spPr>
          <a:xfrm>
            <a:off x="442586" y="1286619"/>
            <a:ext cx="5403495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1.A.1. Static Wigner function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408" y="2063925"/>
            <a:ext cx="7124701" cy="2832101"/>
          </a:xfrm>
          <a:prstGeom prst="rect">
            <a:avLst/>
          </a:prstGeom>
          <a:ln w="3175">
            <a:miter lim="400000"/>
          </a:ln>
        </p:spPr>
      </p:pic>
      <p:sp>
        <p:nvSpPr>
          <p:cNvPr id="187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sp>
        <p:nvSpPr>
          <p:cNvPr id="188" name="Validate shape of xvec, pvec and W_grid.…"/>
          <p:cNvSpPr txBox="1"/>
          <p:nvPr/>
        </p:nvSpPr>
        <p:spPr>
          <a:xfrm>
            <a:off x="764319" y="5105388"/>
            <a:ext cx="8809674" cy="41674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500"/>
            </a:pPr>
            <a:r>
              <a:t>Validate shape of xvec, pvec and W_grid.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Make a wigner interpolation in the range of xvec and pvec.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from alpha_list.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α</m:t>
                    </m:r>
                  </m:sub>
                </m:sSub>
              </m:oMath>
            </a14:m>
            <a:r>
              <a:t> from alpha_list.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Define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obj</m:t>
                    </m:r>
                  </m:sub>
                </m:sSub>
              </m:oMath>
            </a14:m>
            <a:r>
              <a:t> with constrains (cvxpy).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Tr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α</m:t>
                    </m:r>
                  </m:sub>
                </m:sSub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obj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Minimize using ‘objective’  </a:t>
            </a:r>
            <a14:m>
              <m:oMath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Get metrics (fidelity, trace distance, etc.)</a:t>
            </a:r>
          </a:p>
        </p:txBody>
      </p:sp>
      <p:sp>
        <p:nvSpPr>
          <p:cNvPr id="189" name="1.B.1. rho_reconstruction method"/>
          <p:cNvSpPr txBox="1"/>
          <p:nvPr/>
        </p:nvSpPr>
        <p:spPr>
          <a:xfrm>
            <a:off x="442586" y="1286619"/>
            <a:ext cx="528223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1.B.1. rho_reconstruction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91106"/>
            <a:ext cx="13004800" cy="5244588"/>
          </a:xfrm>
          <a:prstGeom prst="rect">
            <a:avLst/>
          </a:prstGeom>
          <a:ln w="3175">
            <a:miter lim="400000"/>
          </a:ln>
        </p:spPr>
      </p:pic>
      <p:sp>
        <p:nvSpPr>
          <p:cNvPr id="193" name="Trace distances"/>
          <p:cNvSpPr txBox="1"/>
          <p:nvPr/>
        </p:nvSpPr>
        <p:spPr>
          <a:xfrm>
            <a:off x="213986" y="8987028"/>
            <a:ext cx="2668931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Trace distances</a:t>
            </a:r>
          </a:p>
        </p:txBody>
      </p:sp>
      <p:sp>
        <p:nvSpPr>
          <p:cNvPr id="194" name="0.013727"/>
          <p:cNvSpPr txBox="1"/>
          <p:nvPr/>
        </p:nvSpPr>
        <p:spPr>
          <a:xfrm>
            <a:off x="800015" y="8327388"/>
            <a:ext cx="149687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0.013727</a:t>
            </a:r>
          </a:p>
        </p:txBody>
      </p:sp>
      <p:sp>
        <p:nvSpPr>
          <p:cNvPr id="195" name="0.022967"/>
          <p:cNvSpPr txBox="1"/>
          <p:nvPr/>
        </p:nvSpPr>
        <p:spPr>
          <a:xfrm>
            <a:off x="4093548" y="8327388"/>
            <a:ext cx="160853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0.022967</a:t>
            </a:r>
          </a:p>
        </p:txBody>
      </p:sp>
      <p:sp>
        <p:nvSpPr>
          <p:cNvPr id="196" name="0.012412"/>
          <p:cNvSpPr txBox="1"/>
          <p:nvPr/>
        </p:nvSpPr>
        <p:spPr>
          <a:xfrm>
            <a:off x="7312473" y="8327388"/>
            <a:ext cx="146878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0.012412</a:t>
            </a:r>
          </a:p>
        </p:txBody>
      </p:sp>
      <p:sp>
        <p:nvSpPr>
          <p:cNvPr id="197" name="0.033844"/>
          <p:cNvSpPr txBox="1"/>
          <p:nvPr/>
        </p:nvSpPr>
        <p:spPr>
          <a:xfrm>
            <a:off x="10656807" y="8327388"/>
            <a:ext cx="165902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0.033844</a:t>
            </a:r>
          </a:p>
        </p:txBody>
      </p:sp>
      <p:sp>
        <p:nvSpPr>
          <p:cNvPr id="198" name="N = 30"/>
          <p:cNvSpPr txBox="1"/>
          <p:nvPr/>
        </p:nvSpPr>
        <p:spPr>
          <a:xfrm>
            <a:off x="3558319" y="1973809"/>
            <a:ext cx="115158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 = 30</a:t>
            </a:r>
          </a:p>
        </p:txBody>
      </p:sp>
      <p:sp>
        <p:nvSpPr>
          <p:cNvPr id="199" name="N fit = 100"/>
          <p:cNvSpPr txBox="1"/>
          <p:nvPr/>
        </p:nvSpPr>
        <p:spPr>
          <a:xfrm>
            <a:off x="5039986" y="1973809"/>
            <a:ext cx="171556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 fit = 100</a:t>
            </a:r>
          </a:p>
        </p:txBody>
      </p:sp>
      <p:sp>
        <p:nvSpPr>
          <p:cNvPr id="200" name="points: 200 x 200"/>
          <p:cNvSpPr txBox="1"/>
          <p:nvPr/>
        </p:nvSpPr>
        <p:spPr>
          <a:xfrm>
            <a:off x="6922058" y="1920191"/>
            <a:ext cx="3285017" cy="6751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α</m:t>
                </m:r>
              </m:oMath>
            </a14:m>
            <a:r>
              <a:t> points: 200 x 200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201" name="1.B.2-3. Synthetic data"/>
          <p:cNvSpPr txBox="1"/>
          <p:nvPr/>
        </p:nvSpPr>
        <p:spPr>
          <a:xfrm>
            <a:off x="442586" y="1286619"/>
            <a:ext cx="364718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1.B.2-3. Synthetic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980" y="1985629"/>
            <a:ext cx="10208840" cy="7263699"/>
          </a:xfrm>
          <a:prstGeom prst="rect">
            <a:avLst/>
          </a:prstGeom>
          <a:ln w="3175">
            <a:miter lim="400000"/>
          </a:ln>
        </p:spPr>
      </p:pic>
      <p:sp>
        <p:nvSpPr>
          <p:cNvPr id="204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05" name="1.C.1. Gaussian noise"/>
          <p:cNvSpPr txBox="1"/>
          <p:nvPr/>
        </p:nvSpPr>
        <p:spPr>
          <a:xfrm>
            <a:off x="442586" y="1286619"/>
            <a:ext cx="336484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1.C.1. Gaussian noise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"/>
          <p:cNvGrpSpPr/>
          <p:nvPr/>
        </p:nvGrpSpPr>
        <p:grpSpPr>
          <a:xfrm>
            <a:off x="1720629" y="1555093"/>
            <a:ext cx="10918209" cy="7998733"/>
            <a:chOff x="0" y="0"/>
            <a:chExt cx="10918207" cy="7998731"/>
          </a:xfrm>
        </p:grpSpPr>
        <p:grpSp>
          <p:nvGrpSpPr>
            <p:cNvPr id="210" name="Group"/>
            <p:cNvGrpSpPr/>
            <p:nvPr/>
          </p:nvGrpSpPr>
          <p:grpSpPr>
            <a:xfrm>
              <a:off x="0" y="517122"/>
              <a:ext cx="10918208" cy="7481610"/>
              <a:chOff x="0" y="0"/>
              <a:chExt cx="10918207" cy="7481608"/>
            </a:xfrm>
          </p:grpSpPr>
          <p:pic>
            <p:nvPicPr>
              <p:cNvPr id="207" name="pasted-movie.png" descr="pasted-movi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0918208" cy="29978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8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2935121"/>
                <a:ext cx="10918208" cy="29978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5811244"/>
                <a:ext cx="10918208" cy="167036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211" name="Experimental data"/>
            <p:cNvSpPr txBox="1"/>
            <p:nvPr/>
          </p:nvSpPr>
          <p:spPr>
            <a:xfrm>
              <a:off x="229023" y="0"/>
              <a:ext cx="2568526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Experimental data</a:t>
              </a:r>
            </a:p>
          </p:txBody>
        </p:sp>
        <p:sp>
          <p:nvSpPr>
            <p:cNvPr id="212" name="Wigner reference"/>
            <p:cNvSpPr txBox="1"/>
            <p:nvPr/>
          </p:nvSpPr>
          <p:spPr>
            <a:xfrm>
              <a:off x="4112116" y="0"/>
              <a:ext cx="2389176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Wigner reference</a:t>
              </a:r>
            </a:p>
          </p:txBody>
        </p:sp>
        <p:sp>
          <p:nvSpPr>
            <p:cNvPr id="213" name="Wigner reconstruction"/>
            <p:cNvSpPr txBox="1"/>
            <p:nvPr/>
          </p:nvSpPr>
          <p:spPr>
            <a:xfrm>
              <a:off x="7524183" y="0"/>
              <a:ext cx="3065679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Wigner reconstruction</a:t>
              </a:r>
            </a:p>
          </p:txBody>
        </p:sp>
      </p:grpSp>
      <p:sp>
        <p:nvSpPr>
          <p:cNvPr id="215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16" name="Text"/>
          <p:cNvSpPr txBox="1"/>
          <p:nvPr/>
        </p:nvSpPr>
        <p:spPr>
          <a:xfrm>
            <a:off x="448786" y="5885409"/>
            <a:ext cx="740989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17" name="Equation"/>
          <p:cNvSpPr txBox="1"/>
          <p:nvPr/>
        </p:nvSpPr>
        <p:spPr>
          <a:xfrm>
            <a:off x="325421" y="8230683"/>
            <a:ext cx="9877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218" name="Text"/>
          <p:cNvSpPr txBox="1"/>
          <p:nvPr/>
        </p:nvSpPr>
        <p:spPr>
          <a:xfrm>
            <a:off x="448786" y="2947476"/>
            <a:ext cx="740989" cy="6751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"/>
          <p:cNvGrpSpPr/>
          <p:nvPr/>
        </p:nvGrpSpPr>
        <p:grpSpPr>
          <a:xfrm>
            <a:off x="2090421" y="2170387"/>
            <a:ext cx="10931313" cy="5705636"/>
            <a:chOff x="0" y="0"/>
            <a:chExt cx="10931311" cy="5705634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489" y="985583"/>
              <a:ext cx="10536334" cy="161194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489" y="2752313"/>
              <a:ext cx="10536334" cy="14091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22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316217"/>
              <a:ext cx="10931312" cy="138941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23" name="Experimental data"/>
            <p:cNvSpPr txBox="1"/>
            <p:nvPr/>
          </p:nvSpPr>
          <p:spPr>
            <a:xfrm>
              <a:off x="191047" y="25864"/>
              <a:ext cx="2732021" cy="54092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Experimental data</a:t>
              </a:r>
            </a:p>
          </p:txBody>
        </p:sp>
        <p:sp>
          <p:nvSpPr>
            <p:cNvPr id="224" name="Wigner reference"/>
            <p:cNvSpPr txBox="1"/>
            <p:nvPr/>
          </p:nvSpPr>
          <p:spPr>
            <a:xfrm>
              <a:off x="4026667" y="0"/>
              <a:ext cx="2576887" cy="5926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Wigner reference</a:t>
              </a:r>
            </a:p>
          </p:txBody>
        </p:sp>
        <p:sp>
          <p:nvSpPr>
            <p:cNvPr id="225" name="Wigner reconstruction"/>
            <p:cNvSpPr txBox="1"/>
            <p:nvPr/>
          </p:nvSpPr>
          <p:spPr>
            <a:xfrm>
              <a:off x="7300753" y="0"/>
              <a:ext cx="3299265" cy="5926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Wigner reconstruction</a:t>
              </a:r>
            </a:p>
          </p:txBody>
        </p:sp>
      </p:grpSp>
      <p:sp>
        <p:nvSpPr>
          <p:cNvPr id="227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28" name="Equation"/>
          <p:cNvSpPr txBox="1"/>
          <p:nvPr/>
        </p:nvSpPr>
        <p:spPr>
          <a:xfrm>
            <a:off x="325421" y="6791350"/>
            <a:ext cx="11655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11.3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229" name="Text"/>
          <p:cNvSpPr txBox="1"/>
          <p:nvPr/>
        </p:nvSpPr>
        <p:spPr>
          <a:xfrm>
            <a:off x="143986" y="3445939"/>
            <a:ext cx="1581681" cy="592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0" name="Equation"/>
          <p:cNvSpPr txBox="1"/>
          <p:nvPr/>
        </p:nvSpPr>
        <p:spPr>
          <a:xfrm>
            <a:off x="452421" y="5222610"/>
            <a:ext cx="9877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5.6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